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322" r:id="rId3"/>
    <p:sldId id="339" r:id="rId4"/>
    <p:sldId id="340" r:id="rId5"/>
    <p:sldId id="341" r:id="rId6"/>
    <p:sldId id="342" r:id="rId7"/>
    <p:sldId id="34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12.10.2016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600" b="1" smtClean="0"/>
          </a:p>
          <a:p>
            <a:pPr marL="0" indent="0" algn="ctr">
              <a:buNone/>
            </a:pPr>
            <a:r>
              <a:rPr lang="uk-UA" sz="5800" b="1" smtClean="0"/>
              <a:t>НОРМАТИВНЕ ВРЕГУЛЮВАННЯ КОНФЛІКТУ  ІНТЕРЕСІВ </a:t>
            </a:r>
            <a:endParaRPr lang="ru-RU" sz="54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68052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uk-UA" sz="1000" b="1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uk-UA" sz="5800" b="1" dirty="0"/>
              <a:t>Акти, що регулюють питання конфлікту інтересів у діяльності </a:t>
            </a:r>
            <a:r>
              <a:rPr lang="uk-UA" sz="5800" b="1" dirty="0" smtClean="0"/>
              <a:t>суддів</a:t>
            </a:r>
            <a:endParaRPr lang="uk-UA" b="1" dirty="0" smtClean="0"/>
          </a:p>
          <a:p>
            <a:pPr fontAlgn="auto">
              <a:spcAft>
                <a:spcPts val="0"/>
              </a:spcAft>
              <a:defRPr/>
            </a:pPr>
            <a:endParaRPr lang="uk-UA" sz="10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uk-UA" sz="4400" dirty="0" smtClean="0">
                <a:latin typeface="+mj-lt"/>
              </a:rPr>
              <a:t>Закон </a:t>
            </a:r>
            <a:r>
              <a:rPr lang="uk-UA" sz="4400" dirty="0">
                <a:latin typeface="+mj-lt"/>
              </a:rPr>
              <a:t>України </a:t>
            </a:r>
            <a:r>
              <a:rPr lang="uk-UA" sz="4400" dirty="0" err="1" smtClean="0">
                <a:latin typeface="+mj-lt"/>
              </a:rPr>
              <a:t>“Про</a:t>
            </a:r>
            <a:r>
              <a:rPr lang="uk-UA" sz="4400" dirty="0" smtClean="0">
                <a:latin typeface="+mj-lt"/>
              </a:rPr>
              <a:t> </a:t>
            </a:r>
            <a:r>
              <a:rPr lang="uk-UA" sz="4400" dirty="0">
                <a:latin typeface="+mj-lt"/>
              </a:rPr>
              <a:t>запобігання </a:t>
            </a:r>
            <a:r>
              <a:rPr lang="uk-UA" sz="4400" dirty="0" err="1">
                <a:latin typeface="+mj-lt"/>
              </a:rPr>
              <a:t>корупції”</a:t>
            </a:r>
            <a:endParaRPr lang="uk-UA" sz="4400" dirty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uk-UA" sz="4400" dirty="0">
                <a:latin typeface="+mj-lt"/>
              </a:rPr>
              <a:t>Закон України </a:t>
            </a:r>
            <a:r>
              <a:rPr lang="uk-UA" sz="4400" dirty="0" err="1">
                <a:latin typeface="+mj-lt"/>
              </a:rPr>
              <a:t>“Про</a:t>
            </a:r>
            <a:r>
              <a:rPr lang="uk-UA" sz="4400" dirty="0">
                <a:latin typeface="+mj-lt"/>
              </a:rPr>
              <a:t> судоустрій </a:t>
            </a:r>
            <a:r>
              <a:rPr lang="uk-UA" sz="4400" dirty="0" smtClean="0">
                <a:latin typeface="+mj-lt"/>
              </a:rPr>
              <a:t>і</a:t>
            </a:r>
            <a:r>
              <a:rPr lang="uk-UA" sz="4400" dirty="0" smtClean="0">
                <a:latin typeface="+mj-lt"/>
              </a:rPr>
              <a:t> </a:t>
            </a:r>
            <a:r>
              <a:rPr lang="uk-UA" sz="4400" dirty="0">
                <a:latin typeface="+mj-lt"/>
              </a:rPr>
              <a:t>статус </a:t>
            </a:r>
            <a:r>
              <a:rPr lang="uk-UA" sz="4400" dirty="0" err="1">
                <a:latin typeface="+mj-lt"/>
              </a:rPr>
              <a:t>суддів”</a:t>
            </a:r>
            <a:endParaRPr lang="uk-UA" sz="4400" dirty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uk-UA" sz="4400" dirty="0">
                <a:latin typeface="+mj-lt"/>
              </a:rPr>
              <a:t>Кодекс суддівської етики 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4400" dirty="0">
                <a:latin typeface="+mj-lt"/>
              </a:rPr>
              <a:t>Порядок здійснення контролю за дотриманням законодавства щодо конфлікту інтересів в діяльності суддів та інших представників судової системи та його врегулювання (Рішення Ради суддів України від 4.02.2016 р.) 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4400" dirty="0">
                <a:latin typeface="+mj-lt"/>
              </a:rPr>
              <a:t>Положення про Комітет етики, врегулювання конфлікту інтересів та професійного розвитку суддів (Рішення Ради суддів України від 4.02.2016 р.) </a:t>
            </a:r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  <p:pic>
        <p:nvPicPr>
          <p:cNvPr id="6" name="Рисунок 5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2629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19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504" y="620687"/>
            <a:ext cx="8795196" cy="5762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sz="2400" b="1" u="sng" smtClean="0"/>
              <a:t/>
            </a:r>
            <a:br>
              <a:rPr lang="uk-UA" sz="2400" b="1" u="sng" smtClean="0"/>
            </a:br>
            <a:r>
              <a:rPr lang="uk-UA" sz="2700" b="1" smtClean="0"/>
              <a:t>Визначення понять </a:t>
            </a:r>
            <a:r>
              <a:rPr lang="uk-UA" sz="2800" b="1" smtClean="0"/>
              <a:t>(ст</a:t>
            </a:r>
            <a:r>
              <a:rPr lang="uk-UA" sz="2800" b="1"/>
              <a:t>. 1 ЗУ “Про запобігання корупції</a:t>
            </a:r>
            <a:r>
              <a:rPr lang="uk-UA" sz="2800" b="1" smtClean="0"/>
              <a:t>”)</a:t>
            </a:r>
            <a:br>
              <a:rPr lang="uk-UA" sz="2800" b="1" smtClean="0"/>
            </a:br>
            <a:r>
              <a:rPr lang="uk-UA" sz="2800" b="1" smtClean="0"/>
              <a:t> </a:t>
            </a:r>
            <a:endParaRPr lang="en-GB" sz="18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755650" y="1196975"/>
            <a:ext cx="7488238" cy="1944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u="sng" smtClean="0">
                <a:latin typeface="Cambria" pitchFamily="18" charset="0"/>
              </a:rPr>
              <a:t>ПРИВАТНИЙ ІНТЕРЕС </a:t>
            </a:r>
            <a:r>
              <a:rPr lang="uk-UA" smtClean="0">
                <a:latin typeface="Cambria" pitchFamily="18" charset="0"/>
              </a:rPr>
              <a:t>- будь-який майновий чи немайновий інтерес особи, у тому числі зумовлений особистими, сімейними, дружніми чи іншими позаслужбовими стосунками з фізичними чи юридичними особами, у тому числі ті, що виникають у зв’язку з членством </a:t>
            </a:r>
            <a:r>
              <a:rPr lang="uk-UA"/>
              <a:t>або</a:t>
            </a:r>
            <a:r>
              <a:rPr lang="uk-UA" smtClean="0">
                <a:latin typeface="Cambria" pitchFamily="18" charset="0"/>
              </a:rPr>
              <a:t> діяльністю в громадських, політичних, релігійних чи інших організаціях</a:t>
            </a:r>
            <a:endParaRPr lang="en-GB" dirty="0">
              <a:latin typeface="Cambria" pitchFamily="18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23850" y="3284538"/>
            <a:ext cx="3887788" cy="33575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Cambria" pitchFamily="18" charset="0"/>
              </a:rPr>
              <a:t>ПОТЕНЦІЙНИЙ КОНФЛІКТ </a:t>
            </a:r>
            <a:r>
              <a:rPr lang="uk-UA" b="1">
                <a:latin typeface="Cambria" pitchFamily="18" charset="0"/>
              </a:rPr>
              <a:t>ІНТЕРЕСІВ </a:t>
            </a:r>
            <a:r>
              <a:rPr lang="uk-UA" b="1" smtClean="0">
                <a:latin typeface="Cambria" pitchFamily="18" charset="0"/>
              </a:rPr>
              <a:t> (ПКІ)</a:t>
            </a:r>
            <a:r>
              <a:rPr lang="uk-UA" smtClean="0">
                <a:latin typeface="Cambria" pitchFamily="18" charset="0"/>
              </a:rPr>
              <a:t>- </a:t>
            </a:r>
            <a:r>
              <a:rPr lang="uk-UA" dirty="0">
                <a:solidFill>
                  <a:srgbClr val="0033CC"/>
                </a:solidFill>
                <a:latin typeface="Cambria" pitchFamily="18" charset="0"/>
              </a:rPr>
              <a:t>наявність</a:t>
            </a:r>
            <a:r>
              <a:rPr lang="uk-UA" dirty="0">
                <a:latin typeface="Cambria" pitchFamily="18" charset="0"/>
              </a:rPr>
              <a:t> у особи </a:t>
            </a:r>
            <a:r>
              <a:rPr lang="uk-UA" dirty="0">
                <a:solidFill>
                  <a:srgbClr val="0033CC"/>
                </a:solidFill>
                <a:latin typeface="Cambria" pitchFamily="18" charset="0"/>
              </a:rPr>
              <a:t>приватного інтересу </a:t>
            </a:r>
            <a:r>
              <a:rPr lang="uk-UA" dirty="0">
                <a:latin typeface="Cambria" pitchFamily="18" charset="0"/>
              </a:rPr>
              <a:t>у сфері, в якій вона виконує свої службові чи представницькі повноваження</a:t>
            </a:r>
            <a:r>
              <a:rPr lang="uk-UA" b="1" dirty="0">
                <a:latin typeface="Cambria" pitchFamily="18" charset="0"/>
              </a:rPr>
              <a:t>, </a:t>
            </a:r>
            <a:r>
              <a:rPr lang="uk-UA" b="1" u="sng" dirty="0">
                <a:solidFill>
                  <a:srgbClr val="0033CC"/>
                </a:solidFill>
                <a:latin typeface="Cambria" pitchFamily="18" charset="0"/>
              </a:rPr>
              <a:t>що може вплинути</a:t>
            </a:r>
            <a:r>
              <a:rPr lang="uk-UA" b="1" dirty="0">
                <a:latin typeface="Cambria" pitchFamily="18" charset="0"/>
              </a:rPr>
              <a:t> </a:t>
            </a:r>
            <a:r>
              <a:rPr lang="uk-UA" dirty="0">
                <a:latin typeface="Cambria" pitchFamily="18" charset="0"/>
              </a:rPr>
              <a:t>на об’єктивність чи неупередженість прийняття нею рішень, або на вчинення чи невчинення дій під час виконання зазначених повноважень</a:t>
            </a:r>
            <a:endParaRPr lang="en-GB" dirty="0">
              <a:latin typeface="Cambria" pitchFamily="18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4787900" y="3357563"/>
            <a:ext cx="4032250" cy="33115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Cambria" pitchFamily="18" charset="0"/>
              </a:rPr>
              <a:t>РЕАЛЬНИЙ КОНФЛІКТ </a:t>
            </a:r>
            <a:r>
              <a:rPr lang="uk-UA" b="1">
                <a:latin typeface="Cambria" pitchFamily="18" charset="0"/>
              </a:rPr>
              <a:t>ІНТЕРЕСІВ </a:t>
            </a:r>
            <a:r>
              <a:rPr lang="uk-UA" b="1" smtClean="0">
                <a:latin typeface="Cambria" pitchFamily="18" charset="0"/>
              </a:rPr>
              <a:t> (РКІ)</a:t>
            </a:r>
            <a:r>
              <a:rPr lang="uk-UA" smtClean="0">
                <a:latin typeface="Cambria" pitchFamily="18" charset="0"/>
              </a:rPr>
              <a:t>- </a:t>
            </a:r>
            <a:r>
              <a:rPr lang="uk-UA" dirty="0">
                <a:solidFill>
                  <a:srgbClr val="0033CC"/>
                </a:solidFill>
                <a:latin typeface="Cambria" pitchFamily="18" charset="0"/>
              </a:rPr>
              <a:t>суперечність між приватним інтересом </a:t>
            </a:r>
            <a:r>
              <a:rPr lang="uk-UA" dirty="0">
                <a:latin typeface="Cambria" pitchFamily="18" charset="0"/>
              </a:rPr>
              <a:t>особи та її службовими чи представницькими повноваженнями, </a:t>
            </a:r>
            <a:r>
              <a:rPr lang="uk-UA" b="1" u="sng" dirty="0">
                <a:solidFill>
                  <a:srgbClr val="0033CC"/>
                </a:solidFill>
                <a:latin typeface="Cambria" pitchFamily="18" charset="0"/>
              </a:rPr>
              <a:t>що впливає</a:t>
            </a:r>
            <a:r>
              <a:rPr lang="uk-UA" u="sng" dirty="0">
                <a:solidFill>
                  <a:srgbClr val="0033CC"/>
                </a:solidFill>
                <a:latin typeface="Cambria" pitchFamily="18" charset="0"/>
              </a:rPr>
              <a:t> </a:t>
            </a:r>
            <a:r>
              <a:rPr lang="uk-UA" dirty="0">
                <a:latin typeface="Cambria" pitchFamily="18" charset="0"/>
              </a:rPr>
              <a:t>на об’єктивність або неупередженість прийняття рішень, або на вчинення чи невчинення дій під час виконання зазначених повноважень</a:t>
            </a:r>
            <a:endParaRPr lang="en-GB" dirty="0">
              <a:latin typeface="Cambria" pitchFamily="18" charset="0"/>
            </a:endParaRPr>
          </a:p>
        </p:txBody>
      </p:sp>
      <p:sp>
        <p:nvSpPr>
          <p:cNvPr id="7" name="Flèche angle droit à deux pointes 6"/>
          <p:cNvSpPr/>
          <p:nvPr/>
        </p:nvSpPr>
        <p:spPr>
          <a:xfrm rot="13378668">
            <a:off x="3986213" y="2978150"/>
            <a:ext cx="1033462" cy="1011238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Flèche droite 9"/>
          <p:cNvSpPr/>
          <p:nvPr/>
        </p:nvSpPr>
        <p:spPr>
          <a:xfrm>
            <a:off x="3563938" y="5732463"/>
            <a:ext cx="2016125" cy="93662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smtClean="0"/>
              <a:t>ПКІ </a:t>
            </a:r>
            <a:r>
              <a:rPr lang="uk-UA" sz="1600" b="1" dirty="0"/>
              <a:t>може перерости </a:t>
            </a:r>
            <a:r>
              <a:rPr lang="uk-UA" sz="1600" b="1"/>
              <a:t>у </a:t>
            </a:r>
            <a:r>
              <a:rPr lang="uk-UA" sz="1600" b="1" smtClean="0"/>
              <a:t>РКІ</a:t>
            </a:r>
            <a:endParaRPr lang="en-GB" sz="1600" b="1" dirty="0"/>
          </a:p>
        </p:txBody>
      </p:sp>
    </p:spTree>
    <p:extLst>
      <p:ext uri="{BB962C8B-B14F-4D97-AF65-F5344CB8AC3E}">
        <p14:creationId xmlns="" xmlns:p14="http://schemas.microsoft.com/office/powerpoint/2010/main" val="182279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91513" cy="7524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smtClean="0"/>
              <a:t>Особливості регулювання </a:t>
            </a:r>
            <a:r>
              <a:rPr lang="uk-UA" sz="3200" b="1" dirty="0" smtClean="0"/>
              <a:t>конфлікту інтересів в діяльності суддів</a:t>
            </a:r>
            <a:endParaRPr lang="en-GB" sz="3200" b="1" dirty="0"/>
          </a:p>
        </p:txBody>
      </p:sp>
      <p:sp>
        <p:nvSpPr>
          <p:cNvPr id="1741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188" y="1125538"/>
            <a:ext cx="3024187" cy="324008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>
              <a:buFont typeface="Wingdings" pitchFamily="2" charset="2"/>
              <a:buChar char="Ø"/>
            </a:pPr>
            <a:r>
              <a:rPr lang="uk-UA" sz="1800" smtClean="0">
                <a:latin typeface="Cambria" pitchFamily="18" charset="0"/>
              </a:rPr>
              <a:t>ч. 1 ст. 35 ЗУ “Про запобігання корупції”</a:t>
            </a:r>
          </a:p>
          <a:p>
            <a:pPr marL="0">
              <a:buFont typeface="Wingdings 3" pitchFamily="18" charset="2"/>
              <a:buNone/>
            </a:pPr>
            <a:r>
              <a:rPr lang="uk-UA" sz="1800" smtClean="0">
                <a:latin typeface="Cambria" pitchFamily="18" charset="0"/>
              </a:rPr>
              <a:t>“Правила врегулювання конфлікту інтересів в діяльності  (...) суддів судів загальної юрисдикції (...) </a:t>
            </a:r>
            <a:r>
              <a:rPr lang="uk-UA" sz="1800" i="1" u="sng" smtClean="0">
                <a:latin typeface="Cambria" pitchFamily="18" charset="0"/>
              </a:rPr>
              <a:t>визначаються законами, які регулюють статус відповідних осіб </a:t>
            </a:r>
            <a:r>
              <a:rPr lang="uk-UA" sz="1800" smtClean="0">
                <a:latin typeface="Cambria" pitchFamily="18" charset="0"/>
              </a:rPr>
              <a:t>та засади організації відповідних органів”</a:t>
            </a:r>
            <a:endParaRPr lang="en-GB" sz="1800" smtClean="0">
              <a:latin typeface="Cambria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3779838" y="1125538"/>
            <a:ext cx="5040312" cy="324008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1800" dirty="0" smtClean="0">
                <a:latin typeface="Cambria" pitchFamily="18" charset="0"/>
              </a:rPr>
              <a:t>п. 6 ч. 8 ст. 133 ЗУ “Про судоустрій </a:t>
            </a:r>
            <a:r>
              <a:rPr lang="uk-UA" sz="1800" dirty="0" smtClean="0">
                <a:latin typeface="Cambria" pitchFamily="18" charset="0"/>
              </a:rPr>
              <a:t>і</a:t>
            </a:r>
            <a:r>
              <a:rPr lang="uk-UA" sz="1800" dirty="0" smtClean="0">
                <a:latin typeface="Cambria" pitchFamily="18" charset="0"/>
              </a:rPr>
              <a:t> </a:t>
            </a:r>
            <a:r>
              <a:rPr lang="uk-UA" sz="1800" dirty="0" smtClean="0">
                <a:latin typeface="Cambria" pitchFamily="18" charset="0"/>
              </a:rPr>
              <a:t>статус суддів”</a:t>
            </a:r>
          </a:p>
          <a:p>
            <a:pPr marL="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sz="1800" b="1" dirty="0" smtClean="0">
                <a:latin typeface="Cambria" pitchFamily="18" charset="0"/>
              </a:rPr>
              <a:t>Рада суддів України </a:t>
            </a:r>
            <a:r>
              <a:rPr lang="uk-UA" sz="1800" dirty="0" smtClean="0">
                <a:solidFill>
                  <a:srgbClr val="0033CC"/>
                </a:solidFill>
              </a:rPr>
              <a:t>здійснює контроль </a:t>
            </a:r>
            <a:r>
              <a:rPr lang="uk-UA" sz="1800" dirty="0" smtClean="0"/>
              <a:t>за додержанням вимог законодавства щодо врегулювання конфлікту інтересів у діяльності суддів судів загальної юрисдикції (...) ; </a:t>
            </a:r>
            <a:r>
              <a:rPr lang="uk-UA" sz="1800" dirty="0" smtClean="0">
                <a:solidFill>
                  <a:srgbClr val="0033CC"/>
                </a:solidFill>
              </a:rPr>
              <a:t>приймає рішення про врегулювання </a:t>
            </a:r>
            <a:r>
              <a:rPr lang="uk-UA" sz="1800" dirty="0" smtClean="0"/>
              <a:t>реального чи потенційного конфлікту інтересів у діяльності зазначених осіб </a:t>
            </a:r>
            <a:r>
              <a:rPr lang="uk-UA" sz="1800" u="sng" dirty="0" smtClean="0"/>
              <a:t>(</a:t>
            </a:r>
            <a:r>
              <a:rPr lang="uk-UA" sz="1800" i="1" u="sng" dirty="0" smtClean="0"/>
              <a:t>у разі, якщо такий конфлікт не може бути врегульований у порядку, визначеному процесуальним законом</a:t>
            </a:r>
            <a:r>
              <a:rPr lang="uk-UA" sz="1800" u="sng" dirty="0" smtClean="0"/>
              <a:t>).</a:t>
            </a:r>
            <a:endParaRPr lang="en-GB" sz="1800" u="sng" dirty="0"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188" y="4508500"/>
            <a:ext cx="8208962" cy="2160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ч. </a:t>
            </a:r>
            <a:r>
              <a:rPr lang="uk-UA" dirty="0" smtClean="0">
                <a:solidFill>
                  <a:schemeClr val="tx1"/>
                </a:solidFill>
                <a:latin typeface="Cambria" pitchFamily="18" charset="0"/>
              </a:rPr>
              <a:t>10 ст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. </a:t>
            </a:r>
            <a:r>
              <a:rPr lang="uk-UA" dirty="0" smtClean="0">
                <a:solidFill>
                  <a:schemeClr val="tx1"/>
                </a:solidFill>
                <a:latin typeface="Cambria" pitchFamily="18" charset="0"/>
              </a:rPr>
              <a:t>133 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ЗУ “Про судоустрій </a:t>
            </a:r>
            <a:r>
              <a:rPr lang="uk-UA" dirty="0" smtClean="0">
                <a:solidFill>
                  <a:schemeClr val="tx1"/>
                </a:solidFill>
                <a:latin typeface="Cambria" pitchFamily="18" charset="0"/>
              </a:rPr>
              <a:t>і</a:t>
            </a:r>
            <a:r>
              <a:rPr lang="uk-UA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статус суддів”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0033CC"/>
                </a:solidFill>
                <a:latin typeface="Cambria" pitchFamily="18" charset="0"/>
              </a:rPr>
              <a:t>У разі виникнення 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в (...) судді суду загальної юрисдикції (</a:t>
            </a:r>
            <a:r>
              <a:rPr lang="uk-UA" u="sng" dirty="0">
                <a:solidFill>
                  <a:schemeClr val="tx1"/>
                </a:solidFill>
                <a:latin typeface="Cambria" pitchFamily="18" charset="0"/>
              </a:rPr>
              <a:t>крім випадків, коли конфлікт інтересів врегульовується в порядку, визначеному процесуальним законом) 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(...) реального чи потенційного </a:t>
            </a:r>
            <a:r>
              <a:rPr lang="uk-UA" dirty="0">
                <a:solidFill>
                  <a:srgbClr val="0033CC"/>
                </a:solidFill>
                <a:latin typeface="Cambria" pitchFamily="18" charset="0"/>
              </a:rPr>
              <a:t>конфлікту інтересів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 вони </a:t>
            </a:r>
            <a:r>
              <a:rPr lang="uk-UA" b="1" dirty="0">
                <a:solidFill>
                  <a:schemeClr val="tx1"/>
                </a:solidFill>
                <a:latin typeface="Cambria" pitchFamily="18" charset="0"/>
              </a:rPr>
              <a:t>зобов’язані не пізніше наступного робочого дня 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з моменту виникнення такого конфлікту інтересів </a:t>
            </a:r>
            <a:r>
              <a:rPr lang="uk-UA" b="1" dirty="0">
                <a:solidFill>
                  <a:schemeClr val="tx1"/>
                </a:solidFill>
                <a:latin typeface="Cambria" pitchFamily="18" charset="0"/>
              </a:rPr>
              <a:t>у письмовій формі повідомити про це </a:t>
            </a:r>
            <a:r>
              <a:rPr lang="uk-UA" b="1" dirty="0" smtClean="0">
                <a:solidFill>
                  <a:schemeClr val="tx1"/>
                </a:solidFill>
                <a:latin typeface="Cambria" pitchFamily="18" charset="0"/>
              </a:rPr>
              <a:t>Раду </a:t>
            </a:r>
            <a:r>
              <a:rPr lang="uk-UA" b="1" dirty="0">
                <a:solidFill>
                  <a:schemeClr val="tx1"/>
                </a:solidFill>
                <a:latin typeface="Cambria" pitchFamily="18" charset="0"/>
              </a:rPr>
              <a:t>суддів 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України.</a:t>
            </a:r>
            <a:endParaRPr lang="en-GB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3348038" y="1341438"/>
            <a:ext cx="647700" cy="574675"/>
          </a:xfrm>
          <a:prstGeom prst="mathPlus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Plus 11"/>
          <p:cNvSpPr/>
          <p:nvPr/>
        </p:nvSpPr>
        <p:spPr>
          <a:xfrm>
            <a:off x="7740650" y="4149725"/>
            <a:ext cx="647700" cy="574675"/>
          </a:xfrm>
          <a:prstGeom prst="mathPlus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49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Етичн</a:t>
            </a:r>
            <a:r>
              <a:rPr lang="uk-UA" b="1" dirty="0" smtClean="0"/>
              <a:t>і засади регулювання конфлікту інтересів</a:t>
            </a:r>
            <a:endParaRPr lang="en-GB" dirty="0"/>
          </a:p>
        </p:txBody>
      </p:sp>
      <p:pic>
        <p:nvPicPr>
          <p:cNvPr id="18434" name="Picture 2" descr="C:\Users\poste6\Desktop\code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2082800"/>
            <a:ext cx="2247900" cy="3217863"/>
          </a:xfrm>
        </p:spPr>
      </p:pic>
      <p:sp>
        <p:nvSpPr>
          <p:cNvPr id="5" name="Rectangle à coins arrondis 4"/>
          <p:cNvSpPr/>
          <p:nvPr/>
        </p:nvSpPr>
        <p:spPr>
          <a:xfrm>
            <a:off x="3348038" y="1916832"/>
            <a:ext cx="5472112" cy="21602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Стаття 1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Суддя повинен бути прикладом неухильного додержання вимог закону і принципу верховенства права, присяги судді, а також </a:t>
            </a:r>
            <a:r>
              <a:rPr lang="ru-RU" b="1" u="sng" dirty="0">
                <a:solidFill>
                  <a:schemeClr val="tx1"/>
                </a:solidFill>
                <a:latin typeface="Cambria" pitchFamily="18" charset="0"/>
              </a:rPr>
              <a:t>дотримання високих стандартів поведінки</a:t>
            </a:r>
            <a:r>
              <a:rPr lang="ru-RU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з метою зміцнення довіри громадян у чесність, незалежність, неупередженість та </a:t>
            </a:r>
            <a:r>
              <a:rPr lang="ru-RU">
                <a:solidFill>
                  <a:schemeClr val="tx1"/>
                </a:solidFill>
                <a:latin typeface="Cambria" pitchFamily="18" charset="0"/>
              </a:rPr>
              <a:t>справедливість </a:t>
            </a:r>
            <a:r>
              <a:rPr lang="ru-RU" smtClean="0">
                <a:solidFill>
                  <a:schemeClr val="tx1"/>
                </a:solidFill>
                <a:latin typeface="Cambria" pitchFamily="18" charset="0"/>
              </a:rPr>
              <a:t>суду.</a:t>
            </a:r>
            <a:endParaRPr lang="en-GB" dirty="0">
              <a:solidFill>
                <a:schemeClr val="tx1"/>
              </a:solidFill>
              <a:latin typeface="Cambria" pitchFamily="18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2699792" y="2348880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2699792" y="4580731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3348038" y="4365104"/>
            <a:ext cx="5472112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Стаття 3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Суддя має докладати всіх зусиль до того, щоб </a:t>
            </a:r>
            <a:r>
              <a:rPr lang="ru-RU" b="1" u="sng" dirty="0">
                <a:solidFill>
                  <a:schemeClr val="tx1"/>
                </a:solidFill>
                <a:latin typeface="Cambria" pitchFamily="18" charset="0"/>
              </a:rPr>
              <a:t>на думку 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розсудливої, законослухняної та поінформованої людини 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його поведінка була бездоганною.</a:t>
            </a:r>
            <a:endParaRPr lang="en-GB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121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Етичн</a:t>
            </a:r>
            <a:r>
              <a:rPr lang="uk-UA" b="1" dirty="0" smtClean="0"/>
              <a:t>і засади регулювання конфлікту інтересів</a:t>
            </a:r>
            <a:endParaRPr lang="en-GB" dirty="0"/>
          </a:p>
        </p:txBody>
      </p:sp>
      <p:pic>
        <p:nvPicPr>
          <p:cNvPr id="19458" name="Picture 2" descr="C:\Users\poste6\Desktop\code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366" y="1412776"/>
            <a:ext cx="2247900" cy="3217863"/>
          </a:xfrm>
        </p:spPr>
      </p:pic>
      <p:sp>
        <p:nvSpPr>
          <p:cNvPr id="5" name="Rectangle à coins arrondis 4"/>
          <p:cNvSpPr/>
          <p:nvPr/>
        </p:nvSpPr>
        <p:spPr>
          <a:xfrm>
            <a:off x="2843808" y="1628800"/>
            <a:ext cx="6120805" cy="36724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Стаття 15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mtClean="0">
                <a:solidFill>
                  <a:schemeClr val="tx1"/>
                </a:solidFill>
                <a:latin typeface="Cambria" pitchFamily="18" charset="0"/>
              </a:rPr>
              <a:t>Неупереджений 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розгляд справ є основним обов’язком судді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. Суддя має право заявити самовідвід у випадках, передбачених процесуальним законодавством, у разі наявності упередженості щодо одного з учасників процесу, а також у випадку, якщо судді з його власних джерел стали відомі докази чи факти, які можуть вплинути на результат розгляду справи.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Суддя не повинен зловживати правом на самовідвід.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Суддя 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заявляє самовідвід 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від участі в розгляді справи 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у разі неможливості ухвалення ним об’єктивного рішення у справі. 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2339752" y="1988840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1219200" y="472514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539750" y="5445224"/>
            <a:ext cx="8136706" cy="12238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ambria" pitchFamily="18" charset="0"/>
              </a:rPr>
              <a:t>Стаття 19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Суддя повинен враховувати, що сімейні, соціальні взаємовідносини чи будь-які інші стосунки та втручання з боку органів державної влади </a:t>
            </a:r>
            <a:r>
              <a:rPr lang="uk-UA" b="1" dirty="0">
                <a:solidFill>
                  <a:schemeClr val="tx1"/>
                </a:solidFill>
                <a:latin typeface="Cambria" pitchFamily="18" charset="0"/>
              </a:rPr>
              <a:t>не мають впливати 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на поведінку судді чи ухвалення судових рішень.</a:t>
            </a:r>
            <a:endParaRPr lang="en-GB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302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smtClean="0"/>
              <a:t>Порядок здійснення контролю за дотриманням законодавства щодо конфлікту інтересів </a:t>
            </a:r>
            <a:endParaRPr lang="en-GB" sz="280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395288" y="1412775"/>
            <a:ext cx="2232025" cy="273630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sz="6400" b="1" dirty="0" smtClean="0"/>
              <a:t>Порядок: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6400" dirty="0" smtClean="0"/>
              <a:t>Суб</a:t>
            </a:r>
            <a:r>
              <a:rPr lang="en-GB" sz="6400" dirty="0" smtClean="0"/>
              <a:t>’</a:t>
            </a:r>
            <a:r>
              <a:rPr lang="uk-UA" sz="6400" dirty="0" smtClean="0"/>
              <a:t>єкти контролю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6400" dirty="0" smtClean="0"/>
              <a:t>Обов</a:t>
            </a:r>
            <a:r>
              <a:rPr lang="en-GB" sz="6400" dirty="0" smtClean="0"/>
              <a:t>’</a:t>
            </a:r>
            <a:r>
              <a:rPr lang="uk-UA" sz="6400" dirty="0" smtClean="0"/>
              <a:t>язки суб</a:t>
            </a:r>
            <a:r>
              <a:rPr lang="en-GB" sz="6400" dirty="0" smtClean="0"/>
              <a:t>’</a:t>
            </a:r>
            <a:r>
              <a:rPr lang="uk-UA" sz="6400" dirty="0" smtClean="0"/>
              <a:t>єкта конфлікту інтересів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6400" dirty="0" smtClean="0"/>
              <a:t>Способи здійснення контролю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6400" dirty="0" smtClean="0"/>
              <a:t>Заходи самостійного та зовнішнього врегулювання конфлікту інтересів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6400" dirty="0" smtClean="0"/>
              <a:t>Рішення Ради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GB" dirty="0"/>
          </a:p>
        </p:txBody>
      </p:sp>
      <p:sp>
        <p:nvSpPr>
          <p:cNvPr id="20483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771800" y="1412776"/>
            <a:ext cx="6121375" cy="5184874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buFont typeface="Wingdings 3" pitchFamily="18" charset="2"/>
              <a:buNone/>
            </a:pPr>
            <a:r>
              <a:rPr lang="ru-RU" sz="7600" b="1" smtClean="0"/>
              <a:t>Додатки:</a:t>
            </a:r>
          </a:p>
          <a:p>
            <a:pPr>
              <a:buFont typeface="Wingdings" pitchFamily="2" charset="2"/>
              <a:buChar char="Ø"/>
            </a:pPr>
            <a:r>
              <a:rPr lang="uk-UA" sz="7600" smtClean="0"/>
              <a:t>Реєстр обов’язкових повідомлень про конфлікт інтересів </a:t>
            </a:r>
          </a:p>
          <a:p>
            <a:pPr>
              <a:buFont typeface="Wingdings" pitchFamily="2" charset="2"/>
              <a:buChar char="Ø"/>
            </a:pPr>
            <a:r>
              <a:rPr lang="uk-UA" sz="7400" smtClean="0"/>
              <a:t>Реєстр звернень щодо поведінки суб’єктів конфлікту інтересу </a:t>
            </a:r>
          </a:p>
          <a:p>
            <a:pPr>
              <a:buFont typeface="Wingdings" pitchFamily="2" charset="2"/>
              <a:buChar char="Ø"/>
            </a:pPr>
            <a:r>
              <a:rPr lang="uk-UA" sz="7400" smtClean="0"/>
              <a:t>Реєстр звернень за роз’ясненням щодо наявності або відсутності конфлікту інтересів (додаток </a:t>
            </a:r>
          </a:p>
          <a:p>
            <a:pPr>
              <a:buFont typeface="Wingdings" pitchFamily="2" charset="2"/>
              <a:buChar char="Ø"/>
            </a:pPr>
            <a:r>
              <a:rPr lang="uk-UA" sz="7400" smtClean="0"/>
              <a:t>Реєстр декларацій про приватні інтереси </a:t>
            </a:r>
          </a:p>
          <a:p>
            <a:pPr>
              <a:buFont typeface="Wingdings" pitchFamily="2" charset="2"/>
              <a:buChar char="Ø"/>
            </a:pPr>
            <a:r>
              <a:rPr lang="uk-UA" sz="7400" smtClean="0"/>
              <a:t>Зміст обов’язкового повідомлення про конфлікт інтересів </a:t>
            </a:r>
          </a:p>
          <a:p>
            <a:pPr>
              <a:buFont typeface="Wingdings" pitchFamily="2" charset="2"/>
              <a:buChar char="Ø"/>
            </a:pPr>
            <a:r>
              <a:rPr lang="uk-UA" sz="7400" smtClean="0"/>
              <a:t>Зміст звернення щодо поведінки суб’єктів конфлікту інтересу </a:t>
            </a:r>
          </a:p>
          <a:p>
            <a:pPr>
              <a:buFont typeface="Wingdings" pitchFamily="2" charset="2"/>
              <a:buChar char="Ø"/>
            </a:pPr>
            <a:r>
              <a:rPr lang="uk-UA" sz="7400" smtClean="0"/>
              <a:t>Зміст звернень за роз’ясненням щодо наявності або відсутності конфлікту інтересів, шляхів його врегулювання, а також щодо застосування та тлумачення правил суддівської етики </a:t>
            </a:r>
          </a:p>
          <a:p>
            <a:pPr>
              <a:buFont typeface="Wingdings" pitchFamily="2" charset="2"/>
              <a:buChar char="Ø"/>
            </a:pPr>
            <a:r>
              <a:rPr lang="uk-UA" sz="7400" smtClean="0"/>
              <a:t>Добровільна декларація про приватні інтереси </a:t>
            </a:r>
          </a:p>
          <a:p>
            <a:pPr>
              <a:buFont typeface="Wingdings" pitchFamily="2" charset="2"/>
              <a:buChar char="Ø"/>
            </a:pPr>
            <a:r>
              <a:rPr lang="uk-UA" sz="7400" smtClean="0"/>
              <a:t>План-схема складання опису типових ситуацій конфлікту інтересів </a:t>
            </a:r>
            <a:endParaRPr lang="en-GB" sz="7400" smtClean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395288" y="4437063"/>
            <a:ext cx="2232025" cy="21605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lang="uk-UA" sz="4200" b="1">
                <a:latin typeface="+mn-lt"/>
              </a:rPr>
              <a:t>Положення </a:t>
            </a:r>
            <a:r>
              <a:rPr lang="uk-UA" sz="4200" b="1" smtClean="0">
                <a:latin typeface="+mn-lt"/>
              </a:rPr>
              <a:t>про Комітет </a:t>
            </a:r>
            <a:r>
              <a:rPr lang="uk-UA" sz="4200" b="1" dirty="0">
                <a:latin typeface="+mn-lt"/>
              </a:rPr>
              <a:t>– </a:t>
            </a:r>
            <a:r>
              <a:rPr lang="uk-UA" sz="4200" dirty="0">
                <a:latin typeface="+mn-lt"/>
              </a:rPr>
              <a:t>урегульовує процес подання, розгляду та підготовки проектів рішень за зверненнями щодо конфлікту</a:t>
            </a:r>
            <a:endParaRPr lang="uk-UA" sz="4200" b="1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GB" sz="26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22941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</TotalTime>
  <Words>739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Національна школа суддів України        </vt:lpstr>
      <vt:lpstr>     Національна школа суддів України        </vt:lpstr>
      <vt:lpstr> Визначення понять (ст. 1 ЗУ “Про запобігання корупції”)  </vt:lpstr>
      <vt:lpstr>Особливості регулювання конфлікту інтересів в діяльності суддів</vt:lpstr>
      <vt:lpstr>Етичні засади регулювання конфлікту інтересів</vt:lpstr>
      <vt:lpstr>Етичні засади регулювання конфлікту інтересів</vt:lpstr>
      <vt:lpstr>Порядок здійснення контролю за дотриманням законодавства щодо конфлікту інтересів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WiZaRd</cp:lastModifiedBy>
  <cp:revision>80</cp:revision>
  <dcterms:modified xsi:type="dcterms:W3CDTF">2016-10-12T11:02:23Z</dcterms:modified>
</cp:coreProperties>
</file>